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0"/>
  </p:notesMasterIdLst>
  <p:sldIdLst>
    <p:sldId id="283" r:id="rId2"/>
    <p:sldId id="282" r:id="rId3"/>
    <p:sldId id="276" r:id="rId4"/>
    <p:sldId id="277" r:id="rId5"/>
    <p:sldId id="278" r:id="rId6"/>
    <p:sldId id="279" r:id="rId7"/>
    <p:sldId id="280" r:id="rId8"/>
    <p:sldId id="281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0066"/>
    <a:srgbClr val="000099"/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10" y="2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03AB0B-1024-4085-BD53-473C3AFAD17C}" type="datetimeFigureOut">
              <a:rPr lang="el-GR" smtClean="0"/>
              <a:pPr/>
              <a:t>18/3/2015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2B2A99-262D-4383-AB97-04E22E7A5AF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18/3/2015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18/3/2015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18/3/2015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18/3/2015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18/3/2015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18/3/2015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18/3/2015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18/3/2015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18/3/2015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18/3/2015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18/3/2015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18/3/2015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nikos\Desktop\ΠΕΤΟΣΦΑΙΡΙΣΗ\volley.jpg"/>
          <p:cNvPicPr>
            <a:picLocks noChangeAspect="1" noChangeArrowheads="1"/>
          </p:cNvPicPr>
          <p:nvPr/>
        </p:nvPicPr>
        <p:blipFill>
          <a:blip r:embed="rId2" cstate="print">
            <a:lum bright="50000"/>
          </a:blip>
          <a:srcRect/>
          <a:stretch>
            <a:fillRect/>
          </a:stretch>
        </p:blipFill>
        <p:spPr bwMode="auto">
          <a:xfrm>
            <a:off x="467544" y="1385973"/>
            <a:ext cx="3909079" cy="5472027"/>
          </a:xfrm>
          <a:prstGeom prst="rect">
            <a:avLst/>
          </a:prstGeom>
          <a:noFill/>
        </p:spPr>
      </p:pic>
      <p:pic>
        <p:nvPicPr>
          <p:cNvPr id="5" name="Picture 5" descr="http://tripodis.gr/images/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0"/>
            <a:ext cx="2232248" cy="126876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http://tripodis.gr/images/1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6" y="0"/>
            <a:ext cx="2195734" cy="12687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7" descr="http://tripodis.gr/images/8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0"/>
            <a:ext cx="2232249" cy="12687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://tripodis.gr/images/1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483768" cy="12687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59632" y="1340768"/>
            <a:ext cx="666060" cy="743509"/>
          </a:xfrm>
          <a:prstGeom prst="rect">
            <a:avLst/>
          </a:prstGeom>
          <a:noFill/>
        </p:spPr>
      </p:pic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1988840"/>
            <a:ext cx="321471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1000" b="1" dirty="0">
                <a:latin typeface="Calibri" pitchFamily="34" charset="0"/>
              </a:rPr>
              <a:t>ΕΛΛΗΝΙΚΗ ΔΗΜΟΚΡΑΤΙΑ</a:t>
            </a:r>
            <a:br>
              <a:rPr lang="el-GR" sz="1000" b="1" dirty="0">
                <a:latin typeface="Calibri" pitchFamily="34" charset="0"/>
              </a:rPr>
            </a:br>
            <a:r>
              <a:rPr lang="el-GR" sz="1000" b="1" dirty="0">
                <a:latin typeface="Calibri" pitchFamily="34" charset="0"/>
              </a:rPr>
              <a:t>ΥΠΟΥΡΓΕΙΟ </a:t>
            </a:r>
            <a:r>
              <a:rPr lang="el-GR" sz="1000" b="1" dirty="0" smtClean="0">
                <a:latin typeface="Calibri" pitchFamily="34" charset="0"/>
              </a:rPr>
              <a:t>ΠΟΛΙΤΙΣΜΟΥ ΠΑΙΔΕΙΑΣ </a:t>
            </a:r>
            <a:r>
              <a:rPr lang="el-GR" sz="1000" b="1" dirty="0">
                <a:latin typeface="Calibri" pitchFamily="34" charset="0"/>
              </a:rPr>
              <a:t>ΚΑΙ ΘΡΗΣΚΕΥΜΑΤΩΝ</a:t>
            </a:r>
            <a:endParaRPr lang="en-US" sz="1000" b="1" dirty="0">
              <a:latin typeface="Calibri" pitchFamily="34" charset="0"/>
            </a:endParaRPr>
          </a:p>
          <a:p>
            <a:pPr algn="ctr"/>
            <a:r>
              <a:rPr lang="el-GR" sz="1000" b="1" dirty="0">
                <a:latin typeface="Calibri" pitchFamily="34" charset="0"/>
              </a:rPr>
              <a:t>ΠΕΡΙΦΕΡΕΙΑΚΗ ΔΙΕΥΘΥΝΣΗ </a:t>
            </a:r>
            <a:r>
              <a:rPr lang="en-US" sz="1000" b="1" dirty="0" smtClean="0">
                <a:latin typeface="Calibri" pitchFamily="34" charset="0"/>
              </a:rPr>
              <a:t> </a:t>
            </a:r>
            <a:r>
              <a:rPr lang="el-GR" sz="1000" b="1" dirty="0" smtClean="0">
                <a:latin typeface="Calibri" pitchFamily="34" charset="0"/>
              </a:rPr>
              <a:t>ΠΕ ΚΑΙ ΔΕ ΑΤΤΙΚΗΣ</a:t>
            </a:r>
            <a:endParaRPr lang="en-US" sz="1000" b="1" dirty="0">
              <a:latin typeface="Calibri" pitchFamily="34" charset="0"/>
            </a:endParaRPr>
          </a:p>
          <a:p>
            <a:pPr algn="ctr"/>
            <a:r>
              <a:rPr lang="el-GR" sz="1000" b="1" dirty="0" smtClean="0">
                <a:latin typeface="Calibri" pitchFamily="34" charset="0"/>
              </a:rPr>
              <a:t>ΣΧΟΛΙΚΟΣ </a:t>
            </a:r>
            <a:r>
              <a:rPr lang="el-GR" sz="1000" b="1" dirty="0">
                <a:latin typeface="Calibri" pitchFamily="34" charset="0"/>
              </a:rPr>
              <a:t>ΣΥΜΒΟΥΛΟΣ ΦΥΣΙΚΗΣ </a:t>
            </a:r>
            <a:r>
              <a:rPr lang="el-GR" sz="1000" b="1" dirty="0" smtClean="0">
                <a:latin typeface="Calibri" pitchFamily="34" charset="0"/>
              </a:rPr>
              <a:t>ΑΓΩΓΗΣ . Β΄ ΑΘΗΝΑΣ</a:t>
            </a:r>
            <a:endParaRPr lang="el-GR" sz="1000" b="1" dirty="0">
              <a:latin typeface="Calibri" pitchFamily="34" charset="0"/>
            </a:endParaRPr>
          </a:p>
        </p:txBody>
      </p:sp>
      <p:pic>
        <p:nvPicPr>
          <p:cNvPr id="11" name="Picture 8" descr="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499992" y="1340768"/>
            <a:ext cx="740103" cy="696165"/>
          </a:xfrm>
          <a:prstGeom prst="rect">
            <a:avLst/>
          </a:prstGeom>
          <a:noFill/>
        </p:spPr>
      </p:pic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779912" y="1988840"/>
            <a:ext cx="22908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1000" b="1" dirty="0">
                <a:latin typeface="Calibri" pitchFamily="34" charset="0"/>
              </a:rPr>
              <a:t>ΠΑΝΕΛΛΗΝΙΑ ΕΝΩΣΗ ΕΚΠΑΙΔΕΥΤΙΚΩΝ</a:t>
            </a:r>
          </a:p>
          <a:p>
            <a:pPr algn="ctr"/>
            <a:r>
              <a:rPr lang="el-GR" sz="1000" b="1" dirty="0">
                <a:latin typeface="Calibri" pitchFamily="34" charset="0"/>
              </a:rPr>
              <a:t>ΛΕΙΤΟΥΡΓΩΝ ΦΥΣΙΚΗΣ ΑΓΩΓΗΣ</a:t>
            </a:r>
          </a:p>
        </p:txBody>
      </p:sp>
      <p:sp>
        <p:nvSpPr>
          <p:cNvPr id="13" name="12 - Ορθογώνιο"/>
          <p:cNvSpPr/>
          <p:nvPr/>
        </p:nvSpPr>
        <p:spPr>
          <a:xfrm>
            <a:off x="5274916" y="2996952"/>
            <a:ext cx="27534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l-GR" sz="1000" b="1" cap="all" dirty="0" smtClean="0">
                <a:latin typeface="Calibri" pitchFamily="34" charset="0"/>
              </a:rPr>
              <a:t>Ολυμπιακό Αθλητικό Κέντρο Αθηνών </a:t>
            </a:r>
            <a:endParaRPr lang="en-US" sz="1000" b="1" cap="all" dirty="0" smtClean="0">
              <a:latin typeface="Calibri" pitchFamily="34" charset="0"/>
            </a:endParaRPr>
          </a:p>
          <a:p>
            <a:pPr lvl="0" algn="ctr"/>
            <a:r>
              <a:rPr lang="el-GR" sz="1000" b="1" cap="all" dirty="0" smtClean="0">
                <a:latin typeface="Calibri" pitchFamily="34" charset="0"/>
              </a:rPr>
              <a:t>"ΣΠΥΡΟΣ ΛΟΥΗΣ"</a:t>
            </a:r>
            <a:endParaRPr lang="el-GR" sz="1000" b="1" cap="all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2" descr="C:\Documents and Settings\nikos\Επιφάνεια εργασίας\oaka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084168" y="2492896"/>
            <a:ext cx="974706" cy="530240"/>
          </a:xfrm>
          <a:prstGeom prst="rect">
            <a:avLst/>
          </a:prstGeom>
          <a:noFill/>
        </p:spPr>
      </p:pic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755576" y="3933056"/>
            <a:ext cx="7272808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628900" algn="l"/>
              </a:tabLst>
            </a:pPr>
            <a:r>
              <a:rPr kumimoji="0" lang="el-GR" sz="600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Times New Roman" pitchFamily="18" charset="0"/>
              </a:rPr>
              <a:t>Προσοχή </a:t>
            </a:r>
            <a:endParaRPr kumimoji="0" lang="en-US" sz="6000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Calibri" pitchFamily="34" charset="0"/>
              <a:ea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628900" algn="l"/>
              </a:tabLst>
            </a:pPr>
            <a:r>
              <a:rPr lang="el-GR" sz="2400" dirty="0" smtClean="0">
                <a:solidFill>
                  <a:srgbClr val="800000"/>
                </a:solidFill>
                <a:latin typeface="Calibri" pitchFamily="34" charset="0"/>
              </a:rPr>
              <a:t>το πρόγραμμα του Σαββάτου,</a:t>
            </a:r>
            <a:r>
              <a:rPr lang="en-US" sz="2400" dirty="0" smtClean="0">
                <a:solidFill>
                  <a:srgbClr val="800000"/>
                </a:solidFill>
                <a:latin typeface="Calibri" pitchFamily="34" charset="0"/>
              </a:rPr>
              <a:t> 0</a:t>
            </a:r>
            <a:r>
              <a:rPr lang="el-GR" sz="2400" dirty="0" smtClean="0">
                <a:solidFill>
                  <a:srgbClr val="800000"/>
                </a:solidFill>
                <a:latin typeface="Calibri" pitchFamily="34" charset="0"/>
              </a:rPr>
              <a:t>4 Απριλίου 2015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628900" algn="l"/>
              </a:tabLst>
            </a:pPr>
            <a:r>
              <a:rPr lang="el-GR" sz="2400" dirty="0" smtClean="0">
                <a:solidFill>
                  <a:srgbClr val="800000"/>
                </a:solidFill>
                <a:latin typeface="Calibri" pitchFamily="34" charset="0"/>
              </a:rPr>
              <a:t>και ώρα 08.</a:t>
            </a:r>
            <a:r>
              <a:rPr lang="en-US" sz="2400" dirty="0" smtClean="0">
                <a:solidFill>
                  <a:srgbClr val="800000"/>
                </a:solidFill>
                <a:latin typeface="Calibri" pitchFamily="34" charset="0"/>
              </a:rPr>
              <a:t>3</a:t>
            </a:r>
            <a:r>
              <a:rPr lang="el-GR" sz="2400" dirty="0" smtClean="0">
                <a:solidFill>
                  <a:srgbClr val="800000"/>
                </a:solidFill>
                <a:latin typeface="Calibri" pitchFamily="34" charset="0"/>
              </a:rPr>
              <a:t>0 έως 19.0</a:t>
            </a:r>
            <a:r>
              <a:rPr lang="en-US" sz="2400" dirty="0" smtClean="0">
                <a:solidFill>
                  <a:srgbClr val="800000"/>
                </a:solidFill>
                <a:latin typeface="Calibri" pitchFamily="34" charset="0"/>
              </a:rPr>
              <a:t>0</a:t>
            </a:r>
            <a:r>
              <a:rPr lang="el-GR" sz="2400" dirty="0" smtClean="0">
                <a:solidFill>
                  <a:srgbClr val="800000"/>
                </a:solidFill>
                <a:latin typeface="Calibri" pitchFamily="34" charset="0"/>
              </a:rPr>
              <a:t>,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628900" algn="l"/>
              </a:tabLst>
            </a:pPr>
            <a:r>
              <a:rPr lang="el-GR" sz="2400" dirty="0" smtClean="0">
                <a:solidFill>
                  <a:srgbClr val="800000"/>
                </a:solidFill>
                <a:latin typeface="Calibri" pitchFamily="34" charset="0"/>
              </a:rPr>
              <a:t>θα πραγματοποιηθεί την Κυριακή, </a:t>
            </a:r>
            <a:r>
              <a:rPr lang="en-US" sz="2400" dirty="0" smtClean="0">
                <a:solidFill>
                  <a:srgbClr val="800000"/>
                </a:solidFill>
                <a:latin typeface="Calibri" pitchFamily="34" charset="0"/>
              </a:rPr>
              <a:t>05</a:t>
            </a:r>
            <a:r>
              <a:rPr lang="el-GR" sz="2400" dirty="0" smtClean="0">
                <a:solidFill>
                  <a:srgbClr val="800000"/>
                </a:solidFill>
                <a:latin typeface="Calibri" pitchFamily="34" charset="0"/>
              </a:rPr>
              <a:t> Απριλίου 2015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628900" algn="l"/>
              </a:tabLst>
            </a:pPr>
            <a:r>
              <a:rPr lang="el-GR" sz="2400" dirty="0" smtClean="0">
                <a:solidFill>
                  <a:srgbClr val="800000"/>
                </a:solidFill>
                <a:latin typeface="Calibri" pitchFamily="34" charset="0"/>
              </a:rPr>
              <a:t>και ώρα 08.</a:t>
            </a:r>
            <a:r>
              <a:rPr lang="en-US" sz="2400" dirty="0" smtClean="0">
                <a:solidFill>
                  <a:srgbClr val="800000"/>
                </a:solidFill>
                <a:latin typeface="Calibri" pitchFamily="34" charset="0"/>
              </a:rPr>
              <a:t>3</a:t>
            </a:r>
            <a:r>
              <a:rPr lang="el-GR" sz="2400" dirty="0" smtClean="0">
                <a:solidFill>
                  <a:srgbClr val="800000"/>
                </a:solidFill>
                <a:latin typeface="Calibri" pitchFamily="34" charset="0"/>
              </a:rPr>
              <a:t>0 έως 19.0</a:t>
            </a:r>
            <a:r>
              <a:rPr lang="en-US" sz="2400" dirty="0" smtClean="0">
                <a:solidFill>
                  <a:srgbClr val="800000"/>
                </a:solidFill>
                <a:latin typeface="Calibri" pitchFamily="34" charset="0"/>
              </a:rPr>
              <a:t>0</a:t>
            </a:r>
            <a:r>
              <a:rPr lang="el-GR" sz="2400" dirty="0" smtClean="0">
                <a:solidFill>
                  <a:srgbClr val="800000"/>
                </a:solidFill>
                <a:latin typeface="Calibri" pitchFamily="34" charset="0"/>
              </a:rPr>
              <a:t>   </a:t>
            </a:r>
            <a:r>
              <a:rPr kumimoji="0" lang="el-GR" sz="2400" i="0" u="none" strike="noStrike" cap="none" normalizeH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Times New Roman" pitchFamily="18" charset="0"/>
              </a:rPr>
              <a:t> </a:t>
            </a:r>
            <a:endParaRPr kumimoji="0" lang="el-GR" sz="2400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Calibri" pitchFamily="34" charset="0"/>
              <a:ea typeface="Times New Roman" pitchFamily="18" charset="0"/>
            </a:endParaRPr>
          </a:p>
        </p:txBody>
      </p:sp>
      <p:pic>
        <p:nvPicPr>
          <p:cNvPr id="20" name="Picture 2" descr="C:\Users\nikos\Desktop\ΠΕΤΟΣΦΑΙΡΙΣΗ\new_logo_EOPE400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308304" y="1340768"/>
            <a:ext cx="1149570" cy="864096"/>
          </a:xfrm>
          <a:prstGeom prst="rect">
            <a:avLst/>
          </a:prstGeom>
          <a:noFill/>
        </p:spPr>
      </p:pic>
      <p:sp>
        <p:nvSpPr>
          <p:cNvPr id="21" name="20 - Ορθογώνιο"/>
          <p:cNvSpPr/>
          <p:nvPr/>
        </p:nvSpPr>
        <p:spPr>
          <a:xfrm>
            <a:off x="6734366" y="2132856"/>
            <a:ext cx="246253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000" b="1" dirty="0" smtClean="0">
                <a:latin typeface="Calibri" pitchFamily="34" charset="0"/>
              </a:rPr>
              <a:t>ΕΛΛΗΝΙΚΗ ΟΜΟΣΠΟΝΔΙΑ ΠΕΤΟΣΦΑΙΡΙΣΗΣ</a:t>
            </a:r>
            <a:endParaRPr lang="en-US" sz="1000" b="1" dirty="0" smtClean="0">
              <a:latin typeface="Calibri" pitchFamily="34" charset="0"/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1547664" y="3284984"/>
            <a:ext cx="59017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i="1" dirty="0" smtClean="0">
                <a:solidFill>
                  <a:srgbClr val="800000"/>
                </a:solidFill>
                <a:latin typeface="Calibri" pitchFamily="34" charset="0"/>
              </a:rPr>
              <a:t>“</a:t>
            </a:r>
            <a:r>
              <a:rPr lang="el-GR" sz="2400" i="1" dirty="0" smtClean="0">
                <a:solidFill>
                  <a:srgbClr val="800000"/>
                </a:solidFill>
                <a:latin typeface="Calibri" pitchFamily="34" charset="0"/>
              </a:rPr>
              <a:t>Παίζω βόλεϊ</a:t>
            </a:r>
            <a:r>
              <a:rPr lang="en-US" sz="2400" i="1" dirty="0" smtClean="0">
                <a:solidFill>
                  <a:srgbClr val="800000"/>
                </a:solidFill>
                <a:latin typeface="Calibri" pitchFamily="34" charset="0"/>
              </a:rPr>
              <a:t>”</a:t>
            </a:r>
          </a:p>
          <a:p>
            <a:pPr lvl="0" algn="ctr"/>
            <a:r>
              <a:rPr lang="el-GR" sz="2400" dirty="0" smtClean="0">
                <a:solidFill>
                  <a:srgbClr val="800000"/>
                </a:solidFill>
                <a:latin typeface="Calibri" pitchFamily="34" charset="0"/>
                <a:ea typeface="Times New Roman" pitchFamily="18" charset="0"/>
              </a:rPr>
              <a:t>Πρόγραμμα εκπαίδευσης στη </a:t>
            </a:r>
            <a:r>
              <a:rPr lang="el-GR" sz="2400" dirty="0" err="1" smtClean="0">
                <a:solidFill>
                  <a:srgbClr val="800000"/>
                </a:solidFill>
                <a:latin typeface="Calibri" pitchFamily="34" charset="0"/>
                <a:ea typeface="Times New Roman" pitchFamily="18" charset="0"/>
              </a:rPr>
              <a:t>Πετοσφαίριση</a:t>
            </a:r>
            <a:r>
              <a:rPr lang="el-GR" sz="2400" dirty="0" smtClean="0">
                <a:solidFill>
                  <a:srgbClr val="800000"/>
                </a:solidFill>
                <a:latin typeface="Calibri" pitchFamily="34" charset="0"/>
                <a:ea typeface="Times New Roman" pitchFamily="18" charset="0"/>
              </a:rPr>
              <a:t>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nikos\Desktop\ΠΕΤΟΣΦΑΙΡΙΣΗ\volley.jpg"/>
          <p:cNvPicPr>
            <a:picLocks noChangeAspect="1" noChangeArrowheads="1"/>
          </p:cNvPicPr>
          <p:nvPr/>
        </p:nvPicPr>
        <p:blipFill>
          <a:blip r:embed="rId2" cstate="print">
            <a:lum bright="50000"/>
          </a:blip>
          <a:srcRect/>
          <a:stretch>
            <a:fillRect/>
          </a:stretch>
        </p:blipFill>
        <p:spPr bwMode="auto">
          <a:xfrm>
            <a:off x="467544" y="1385973"/>
            <a:ext cx="3909079" cy="5472027"/>
          </a:xfrm>
          <a:prstGeom prst="rect">
            <a:avLst/>
          </a:prstGeom>
          <a:noFill/>
        </p:spPr>
      </p:pic>
      <p:pic>
        <p:nvPicPr>
          <p:cNvPr id="5" name="Picture 5" descr="http://tripodis.gr/images/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0"/>
            <a:ext cx="2232248" cy="126876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http://tripodis.gr/images/1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6" y="0"/>
            <a:ext cx="2195734" cy="12687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7" descr="http://tripodis.gr/images/8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0"/>
            <a:ext cx="2232249" cy="12687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://tripodis.gr/images/1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483768" cy="12687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59632" y="1340768"/>
            <a:ext cx="666060" cy="743509"/>
          </a:xfrm>
          <a:prstGeom prst="rect">
            <a:avLst/>
          </a:prstGeom>
          <a:noFill/>
        </p:spPr>
      </p:pic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1988840"/>
            <a:ext cx="321471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1000" b="1" dirty="0">
                <a:latin typeface="Calibri" pitchFamily="34" charset="0"/>
              </a:rPr>
              <a:t>ΕΛΛΗΝΙΚΗ ΔΗΜΟΚΡΑΤΙΑ</a:t>
            </a:r>
            <a:br>
              <a:rPr lang="el-GR" sz="1000" b="1" dirty="0">
                <a:latin typeface="Calibri" pitchFamily="34" charset="0"/>
              </a:rPr>
            </a:br>
            <a:r>
              <a:rPr lang="el-GR" sz="1000" b="1" dirty="0">
                <a:latin typeface="Calibri" pitchFamily="34" charset="0"/>
              </a:rPr>
              <a:t>ΥΠΟΥΡΓΕΙΟ </a:t>
            </a:r>
            <a:r>
              <a:rPr lang="el-GR" sz="1000" b="1" dirty="0" smtClean="0">
                <a:latin typeface="Calibri" pitchFamily="34" charset="0"/>
              </a:rPr>
              <a:t>ΠΟΛΙΤΙΣΜΟΥ ΠΑΙΔΕΙΑΣ </a:t>
            </a:r>
            <a:r>
              <a:rPr lang="el-GR" sz="1000" b="1" dirty="0">
                <a:latin typeface="Calibri" pitchFamily="34" charset="0"/>
              </a:rPr>
              <a:t>ΚΑΙ ΘΡΗΣΚΕΥΜΑΤΩΝ</a:t>
            </a:r>
            <a:endParaRPr lang="en-US" sz="1000" b="1" dirty="0">
              <a:latin typeface="Calibri" pitchFamily="34" charset="0"/>
            </a:endParaRPr>
          </a:p>
          <a:p>
            <a:pPr algn="ctr"/>
            <a:r>
              <a:rPr lang="el-GR" sz="1000" b="1" dirty="0">
                <a:latin typeface="Calibri" pitchFamily="34" charset="0"/>
              </a:rPr>
              <a:t>ΠΕΡΙΦΕΡΕΙΑΚΗ ΔΙΕΥΘΥΝΣΗ </a:t>
            </a:r>
            <a:r>
              <a:rPr lang="en-US" sz="1000" b="1" dirty="0" smtClean="0">
                <a:latin typeface="Calibri" pitchFamily="34" charset="0"/>
              </a:rPr>
              <a:t> </a:t>
            </a:r>
            <a:r>
              <a:rPr lang="el-GR" sz="1000" b="1" dirty="0" smtClean="0">
                <a:latin typeface="Calibri" pitchFamily="34" charset="0"/>
              </a:rPr>
              <a:t>ΠΕ ΚΑΙ ΔΕ ΑΤΤΙΚΗΣ</a:t>
            </a:r>
            <a:endParaRPr lang="en-US" sz="1000" b="1" dirty="0">
              <a:latin typeface="Calibri" pitchFamily="34" charset="0"/>
            </a:endParaRPr>
          </a:p>
          <a:p>
            <a:pPr algn="ctr"/>
            <a:r>
              <a:rPr lang="el-GR" sz="1000" b="1" dirty="0" smtClean="0">
                <a:latin typeface="Calibri" pitchFamily="34" charset="0"/>
              </a:rPr>
              <a:t>ΣΧΟΛΙΚΟΣ </a:t>
            </a:r>
            <a:r>
              <a:rPr lang="el-GR" sz="1000" b="1" dirty="0">
                <a:latin typeface="Calibri" pitchFamily="34" charset="0"/>
              </a:rPr>
              <a:t>ΣΥΜΒΟΥΛΟΣ ΦΥΣΙΚΗΣ </a:t>
            </a:r>
            <a:r>
              <a:rPr lang="el-GR" sz="1000" b="1" dirty="0" smtClean="0">
                <a:latin typeface="Calibri" pitchFamily="34" charset="0"/>
              </a:rPr>
              <a:t>ΑΓΩΓΗΣ . Β΄ ΑΘΗΝΑΣ</a:t>
            </a:r>
            <a:endParaRPr lang="el-GR" sz="1000" b="1" dirty="0">
              <a:latin typeface="Calibri" pitchFamily="34" charset="0"/>
            </a:endParaRPr>
          </a:p>
        </p:txBody>
      </p:sp>
      <p:pic>
        <p:nvPicPr>
          <p:cNvPr id="11" name="Picture 8" descr="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499992" y="1340768"/>
            <a:ext cx="740103" cy="696165"/>
          </a:xfrm>
          <a:prstGeom prst="rect">
            <a:avLst/>
          </a:prstGeom>
          <a:noFill/>
        </p:spPr>
      </p:pic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779912" y="1988840"/>
            <a:ext cx="22908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1000" b="1" dirty="0">
                <a:latin typeface="Calibri" pitchFamily="34" charset="0"/>
              </a:rPr>
              <a:t>ΠΑΝΕΛΛΗΝΙΑ ΕΝΩΣΗ ΕΚΠΑΙΔΕΥΤΙΚΩΝ</a:t>
            </a:r>
          </a:p>
          <a:p>
            <a:pPr algn="ctr"/>
            <a:r>
              <a:rPr lang="el-GR" sz="1000" b="1" dirty="0">
                <a:latin typeface="Calibri" pitchFamily="34" charset="0"/>
              </a:rPr>
              <a:t>ΛΕΙΤΟΥΡΓΩΝ ΦΥΣΙΚΗΣ ΑΓΩΓΗΣ</a:t>
            </a:r>
          </a:p>
        </p:txBody>
      </p:sp>
      <p:sp>
        <p:nvSpPr>
          <p:cNvPr id="13" name="12 - Ορθογώνιο"/>
          <p:cNvSpPr/>
          <p:nvPr/>
        </p:nvSpPr>
        <p:spPr>
          <a:xfrm>
            <a:off x="5274916" y="2996952"/>
            <a:ext cx="27534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l-GR" sz="1000" b="1" cap="all" dirty="0" smtClean="0">
                <a:latin typeface="Calibri" pitchFamily="34" charset="0"/>
              </a:rPr>
              <a:t>Ολυμπιακό Αθλητικό Κέντρο Αθηνών </a:t>
            </a:r>
            <a:endParaRPr lang="en-US" sz="1000" b="1" cap="all" dirty="0" smtClean="0">
              <a:latin typeface="Calibri" pitchFamily="34" charset="0"/>
            </a:endParaRPr>
          </a:p>
          <a:p>
            <a:pPr lvl="0" algn="ctr"/>
            <a:r>
              <a:rPr lang="el-GR" sz="1000" b="1" cap="all" dirty="0" smtClean="0">
                <a:latin typeface="Calibri" pitchFamily="34" charset="0"/>
              </a:rPr>
              <a:t>"ΣΠΥΡΟΣ ΛΟΥΗΣ"</a:t>
            </a:r>
            <a:endParaRPr lang="el-GR" sz="1000" b="1" cap="all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2" descr="C:\Documents and Settings\nikos\Επιφάνεια εργασίας\oaka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084168" y="2492896"/>
            <a:ext cx="974706" cy="530240"/>
          </a:xfrm>
          <a:prstGeom prst="rect">
            <a:avLst/>
          </a:prstGeom>
          <a:noFill/>
        </p:spPr>
      </p:pic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83568" y="3501008"/>
            <a:ext cx="72728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628900" algn="l"/>
              </a:tabLst>
            </a:pPr>
            <a:r>
              <a:rPr kumimoji="0" lang="el-GR" sz="240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Times New Roman" pitchFamily="18" charset="0"/>
              </a:rPr>
              <a:t>Πρόγραμμα εκπαίδευσης </a:t>
            </a:r>
            <a:r>
              <a:rPr kumimoji="0" lang="el-GR" sz="2400" i="0" u="none" strike="noStrike" cap="none" normalizeH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Times New Roman" pitchFamily="18" charset="0"/>
              </a:rPr>
              <a:t>στη </a:t>
            </a:r>
            <a:r>
              <a:rPr kumimoji="0" lang="el-GR" sz="2400" i="0" u="none" strike="noStrike" cap="none" normalizeH="0" dirty="0" err="1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Times New Roman" pitchFamily="18" charset="0"/>
              </a:rPr>
              <a:t>Πετοσφαίριση</a:t>
            </a:r>
            <a:r>
              <a:rPr kumimoji="0" lang="el-GR" sz="2400" i="0" u="none" strike="noStrike" cap="none" normalizeH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Times New Roman" pitchFamily="18" charset="0"/>
              </a:rPr>
              <a:t>  </a:t>
            </a:r>
            <a:endParaRPr kumimoji="0" lang="el-GR" sz="2400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Calibri" pitchFamily="34" charset="0"/>
              <a:ea typeface="Times New Roman" pitchFamily="18" charset="0"/>
            </a:endParaRPr>
          </a:p>
        </p:txBody>
      </p:sp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0" y="5537557"/>
            <a:ext cx="4848228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l-GR" sz="1400" dirty="0" err="1">
                <a:solidFill>
                  <a:srgbClr val="800000"/>
                </a:solidFill>
                <a:latin typeface="Calibri" pitchFamily="34" charset="0"/>
              </a:rPr>
              <a:t>Συνδιοργάνωση</a:t>
            </a:r>
            <a:r>
              <a:rPr lang="el-GR" sz="1400" dirty="0">
                <a:solidFill>
                  <a:srgbClr val="800000"/>
                </a:solidFill>
                <a:latin typeface="Calibri" pitchFamily="34" charset="0"/>
              </a:rPr>
              <a:t>:</a:t>
            </a:r>
          </a:p>
          <a:p>
            <a:r>
              <a:rPr lang="el-GR" sz="1200" dirty="0" smtClean="0">
                <a:solidFill>
                  <a:srgbClr val="800000"/>
                </a:solidFill>
                <a:latin typeface="Calibri" pitchFamily="34" charset="0"/>
              </a:rPr>
              <a:t>Σχολικοί Σύμβουλοι Φυσικής Αγωγής</a:t>
            </a:r>
          </a:p>
          <a:p>
            <a:r>
              <a:rPr lang="el-GR" sz="1200" dirty="0" smtClean="0">
                <a:solidFill>
                  <a:srgbClr val="800000"/>
                </a:solidFill>
                <a:latin typeface="Calibri" pitchFamily="34" charset="0"/>
              </a:rPr>
              <a:t>Ελληνική Ομοσπονδία </a:t>
            </a:r>
            <a:r>
              <a:rPr lang="el-GR" sz="1200" dirty="0" err="1" smtClean="0">
                <a:solidFill>
                  <a:srgbClr val="800000"/>
                </a:solidFill>
                <a:latin typeface="Calibri" pitchFamily="34" charset="0"/>
              </a:rPr>
              <a:t>Πετοσφαίρισης</a:t>
            </a:r>
            <a:endParaRPr lang="en-US" sz="1200" dirty="0" smtClean="0">
              <a:solidFill>
                <a:srgbClr val="800000"/>
              </a:solidFill>
              <a:latin typeface="Calibri" pitchFamily="34" charset="0"/>
            </a:endParaRPr>
          </a:p>
          <a:p>
            <a:r>
              <a:rPr lang="el-GR" sz="1200" dirty="0" smtClean="0">
                <a:solidFill>
                  <a:srgbClr val="800000"/>
                </a:solidFill>
                <a:latin typeface="Calibri" pitchFamily="34" charset="0"/>
              </a:rPr>
              <a:t>Πανελλήνια Ένωση Εκπαιδευτικών Λειτουργών Φυσικής Αγωγής</a:t>
            </a:r>
          </a:p>
          <a:p>
            <a:pPr lvl="0"/>
            <a:r>
              <a:rPr lang="el-GR" sz="1200" dirty="0" smtClean="0">
                <a:solidFill>
                  <a:srgbClr val="800000"/>
                </a:solidFill>
                <a:latin typeface="Calibri" pitchFamily="34" charset="0"/>
              </a:rPr>
              <a:t>Ολυμπιακό Αθλητικό Κέντρο Αθηνών "ΣΠΥΡΟΣ ΛΟΥΗΣ"</a:t>
            </a:r>
            <a:endParaRPr lang="el-GR" sz="1200" dirty="0" smtClean="0">
              <a:solidFill>
                <a:srgbClr val="8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16 - Ορθογώνιο"/>
          <p:cNvSpPr/>
          <p:nvPr/>
        </p:nvSpPr>
        <p:spPr>
          <a:xfrm>
            <a:off x="251520" y="4149080"/>
            <a:ext cx="352025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kern="0" dirty="0" smtClean="0">
                <a:solidFill>
                  <a:srgbClr val="800000"/>
                </a:solidFill>
                <a:latin typeface="Calibri" pitchFamily="34" charset="0"/>
              </a:rPr>
              <a:t>Από 0</a:t>
            </a:r>
            <a:r>
              <a:rPr lang="en-US" kern="0" dirty="0" smtClean="0">
                <a:solidFill>
                  <a:srgbClr val="800000"/>
                </a:solidFill>
                <a:latin typeface="Calibri" pitchFamily="34" charset="0"/>
              </a:rPr>
              <a:t>5</a:t>
            </a:r>
            <a:r>
              <a:rPr lang="el-GR" kern="0" dirty="0" smtClean="0">
                <a:solidFill>
                  <a:srgbClr val="800000"/>
                </a:solidFill>
                <a:latin typeface="Calibri" pitchFamily="34" charset="0"/>
              </a:rPr>
              <a:t>/04/201</a:t>
            </a:r>
            <a:r>
              <a:rPr lang="en-US" kern="0" dirty="0" smtClean="0">
                <a:solidFill>
                  <a:srgbClr val="800000"/>
                </a:solidFill>
                <a:latin typeface="Calibri" pitchFamily="34" charset="0"/>
              </a:rPr>
              <a:t>5</a:t>
            </a:r>
            <a:r>
              <a:rPr lang="el-GR" kern="0" dirty="0" smtClean="0">
                <a:solidFill>
                  <a:srgbClr val="800000"/>
                </a:solidFill>
                <a:latin typeface="Calibri" pitchFamily="34" charset="0"/>
              </a:rPr>
              <a:t> έως 02/05/2015</a:t>
            </a:r>
            <a:endParaRPr lang="el-GR" dirty="0" smtClean="0">
              <a:solidFill>
                <a:srgbClr val="800000"/>
              </a:solidFill>
              <a:latin typeface="Calibri" pitchFamily="34" charset="0"/>
            </a:endParaRPr>
          </a:p>
          <a:p>
            <a:pPr algn="ctr"/>
            <a:endParaRPr lang="el-GR" sz="1600" dirty="0" smtClean="0">
              <a:solidFill>
                <a:srgbClr val="800000"/>
              </a:solidFill>
              <a:latin typeface="Calibri" pitchFamily="34" charset="0"/>
            </a:endParaRPr>
          </a:p>
          <a:p>
            <a:pPr algn="ctr"/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Ελεύθερη συμμετοχή </a:t>
            </a:r>
            <a:endParaRPr lang="en-US" sz="1600" dirty="0" smtClean="0">
              <a:solidFill>
                <a:srgbClr val="800000"/>
              </a:solidFill>
              <a:latin typeface="Calibri" pitchFamily="34" charset="0"/>
            </a:endParaRPr>
          </a:p>
          <a:p>
            <a:pPr algn="ctr"/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για εκπαιδευτικούς, γονείς και φοιτητές</a:t>
            </a:r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4139952" y="4437112"/>
            <a:ext cx="500404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Κυριακή </a:t>
            </a:r>
            <a:r>
              <a:rPr lang="en-US" sz="1600" dirty="0" smtClean="0">
                <a:solidFill>
                  <a:srgbClr val="800000"/>
                </a:solidFill>
                <a:latin typeface="Calibri" pitchFamily="34" charset="0"/>
              </a:rPr>
              <a:t>05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 Απριλίου 2015 και </a:t>
            </a:r>
            <a:r>
              <a:rPr lang="el-GR" sz="1600" dirty="0">
                <a:solidFill>
                  <a:srgbClr val="800000"/>
                </a:solidFill>
                <a:latin typeface="Calibri" pitchFamily="34" charset="0"/>
              </a:rPr>
              <a:t>ώρα 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08.</a:t>
            </a:r>
            <a:r>
              <a:rPr lang="en-US" sz="1600" dirty="0" smtClean="0">
                <a:solidFill>
                  <a:srgbClr val="800000"/>
                </a:solidFill>
                <a:latin typeface="Calibri" pitchFamily="34" charset="0"/>
              </a:rPr>
              <a:t>3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0 </a:t>
            </a:r>
            <a:r>
              <a:rPr lang="el-GR" sz="1600" dirty="0">
                <a:solidFill>
                  <a:srgbClr val="800000"/>
                </a:solidFill>
                <a:latin typeface="Calibri" pitchFamily="34" charset="0"/>
              </a:rPr>
              <a:t>έως 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19.0</a:t>
            </a:r>
            <a:r>
              <a:rPr lang="en-US" sz="1600" dirty="0" smtClean="0">
                <a:solidFill>
                  <a:srgbClr val="800000"/>
                </a:solidFill>
                <a:latin typeface="Calibri" pitchFamily="34" charset="0"/>
              </a:rPr>
              <a:t>0</a:t>
            </a:r>
            <a:endParaRPr lang="el-GR" sz="1600" dirty="0" smtClean="0">
              <a:solidFill>
                <a:srgbClr val="800000"/>
              </a:solidFill>
              <a:latin typeface="Calibri" pitchFamily="34" charset="0"/>
            </a:endParaRPr>
          </a:p>
          <a:p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Σάββατο 25 Απριλίου 2015 και ώρα 08.</a:t>
            </a:r>
            <a:r>
              <a:rPr lang="en-US" sz="1600" dirty="0" smtClean="0">
                <a:solidFill>
                  <a:srgbClr val="800000"/>
                </a:solidFill>
                <a:latin typeface="Calibri" pitchFamily="34" charset="0"/>
              </a:rPr>
              <a:t>3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0 έως 19.0</a:t>
            </a:r>
            <a:r>
              <a:rPr lang="en-US" sz="1600" dirty="0" smtClean="0">
                <a:solidFill>
                  <a:srgbClr val="800000"/>
                </a:solidFill>
                <a:latin typeface="Calibri" pitchFamily="34" charset="0"/>
              </a:rPr>
              <a:t>0</a:t>
            </a:r>
            <a:endParaRPr lang="el-GR" sz="1600" dirty="0" smtClean="0">
              <a:solidFill>
                <a:srgbClr val="800000"/>
              </a:solidFill>
              <a:latin typeface="Calibri" pitchFamily="34" charset="0"/>
            </a:endParaRPr>
          </a:p>
          <a:p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Σάββατο 02 Μαΐου 2015 και ώρα 08.</a:t>
            </a:r>
            <a:r>
              <a:rPr lang="en-US" sz="1600" dirty="0" smtClean="0">
                <a:solidFill>
                  <a:srgbClr val="800000"/>
                </a:solidFill>
                <a:latin typeface="Calibri" pitchFamily="34" charset="0"/>
              </a:rPr>
              <a:t>3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0 έως 19.0</a:t>
            </a:r>
            <a:r>
              <a:rPr lang="en-US" sz="1600" dirty="0" smtClean="0">
                <a:solidFill>
                  <a:srgbClr val="800000"/>
                </a:solidFill>
                <a:latin typeface="Calibri" pitchFamily="34" charset="0"/>
              </a:rPr>
              <a:t>0</a:t>
            </a:r>
            <a:endParaRPr lang="el-GR" sz="1600" dirty="0" smtClean="0">
              <a:solidFill>
                <a:srgbClr val="800000"/>
              </a:solidFill>
              <a:latin typeface="Calibri" pitchFamily="34" charset="0"/>
            </a:endParaRPr>
          </a:p>
          <a:p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Ολυμπιακό Αθλητικό Κέντρο Αθηνών </a:t>
            </a:r>
            <a:r>
              <a:rPr lang="en-US" sz="1600" dirty="0" smtClean="0">
                <a:solidFill>
                  <a:srgbClr val="800000"/>
                </a:solidFill>
                <a:latin typeface="Calibri" pitchFamily="34" charset="0"/>
              </a:rPr>
              <a:t>“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ΣΠΥΡΟΣ ΛΟΥΗΣ</a:t>
            </a:r>
            <a:r>
              <a:rPr lang="en-US" sz="1600" dirty="0" smtClean="0">
                <a:solidFill>
                  <a:srgbClr val="800000"/>
                </a:solidFill>
                <a:latin typeface="Calibri" pitchFamily="34" charset="0"/>
              </a:rPr>
              <a:t>”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, </a:t>
            </a:r>
          </a:p>
          <a:p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Αίθουσα τύπου</a:t>
            </a:r>
            <a:r>
              <a:rPr lang="en-US" sz="1600" dirty="0" smtClean="0">
                <a:solidFill>
                  <a:srgbClr val="800000"/>
                </a:solidFill>
                <a:latin typeface="Calibri" pitchFamily="34" charset="0"/>
              </a:rPr>
              <a:t> 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Γ. </a:t>
            </a:r>
            <a:r>
              <a:rPr lang="el-GR" sz="1600" dirty="0" err="1" smtClean="0">
                <a:solidFill>
                  <a:srgbClr val="800000"/>
                </a:solidFill>
                <a:latin typeface="Calibri" pitchFamily="34" charset="0"/>
              </a:rPr>
              <a:t>Κασσιμάτης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, Κεντρική πύλη σταδίου, Οδός Ολυμπιονίκη Σπύρου Λούη,</a:t>
            </a:r>
            <a:r>
              <a:rPr lang="en-US" sz="1600" dirty="0" smtClean="0">
                <a:solidFill>
                  <a:srgbClr val="800000"/>
                </a:solidFill>
                <a:latin typeface="Calibri" pitchFamily="34" charset="0"/>
              </a:rPr>
              <a:t> 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Μαρούσι</a:t>
            </a:r>
          </a:p>
        </p:txBody>
      </p:sp>
      <p:sp>
        <p:nvSpPr>
          <p:cNvPr id="19" name="18 - Ορθογώνιο"/>
          <p:cNvSpPr/>
          <p:nvPr/>
        </p:nvSpPr>
        <p:spPr>
          <a:xfrm>
            <a:off x="2915816" y="3068960"/>
            <a:ext cx="225722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 smtClean="0">
                <a:solidFill>
                  <a:srgbClr val="800000"/>
                </a:solidFill>
                <a:latin typeface="Calibri" pitchFamily="34" charset="0"/>
              </a:rPr>
              <a:t>“</a:t>
            </a:r>
            <a:r>
              <a:rPr lang="el-GR" sz="2800" i="1" dirty="0" smtClean="0">
                <a:solidFill>
                  <a:srgbClr val="800000"/>
                </a:solidFill>
                <a:latin typeface="Calibri" pitchFamily="34" charset="0"/>
              </a:rPr>
              <a:t>Παίζω βόλεϊ</a:t>
            </a:r>
            <a:r>
              <a:rPr lang="en-US" sz="2800" i="1" dirty="0" smtClean="0">
                <a:solidFill>
                  <a:srgbClr val="800000"/>
                </a:solidFill>
                <a:latin typeface="Calibri" pitchFamily="34" charset="0"/>
              </a:rPr>
              <a:t>”</a:t>
            </a:r>
          </a:p>
          <a:p>
            <a:endParaRPr lang="el-GR" sz="2800" i="1" dirty="0">
              <a:solidFill>
                <a:srgbClr val="800000"/>
              </a:solidFill>
              <a:latin typeface="Calibri" pitchFamily="34" charset="0"/>
            </a:endParaRPr>
          </a:p>
        </p:txBody>
      </p:sp>
      <p:pic>
        <p:nvPicPr>
          <p:cNvPr id="20" name="Picture 2" descr="C:\Users\nikos\Desktop\ΠΕΤΟΣΦΑΙΡΙΣΗ\new_logo_EOPE400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308304" y="1340768"/>
            <a:ext cx="1149570" cy="864096"/>
          </a:xfrm>
          <a:prstGeom prst="rect">
            <a:avLst/>
          </a:prstGeom>
          <a:noFill/>
        </p:spPr>
      </p:pic>
      <p:sp>
        <p:nvSpPr>
          <p:cNvPr id="21" name="20 - Ορθογώνιο"/>
          <p:cNvSpPr/>
          <p:nvPr/>
        </p:nvSpPr>
        <p:spPr>
          <a:xfrm>
            <a:off x="6734366" y="2132856"/>
            <a:ext cx="246253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000" b="1" dirty="0" smtClean="0">
                <a:latin typeface="Calibri" pitchFamily="34" charset="0"/>
              </a:rPr>
              <a:t>ΕΛΛΗΝΙΚΗ ΟΜΟΣΠΟΝΔΙΑ ΠΕΤΟΣΦΑΙΡΙΣΗΣ</a:t>
            </a:r>
            <a:endParaRPr lang="en-US" sz="1000" b="1" dirty="0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nikos\Desktop\ΠΕΤΟΣΦΑΙΡΙΣΗ\volley.jpg"/>
          <p:cNvPicPr>
            <a:picLocks noChangeAspect="1" noChangeArrowheads="1"/>
          </p:cNvPicPr>
          <p:nvPr/>
        </p:nvPicPr>
        <p:blipFill>
          <a:blip r:embed="rId2" cstate="print">
            <a:lum bright="50000"/>
          </a:blip>
          <a:srcRect/>
          <a:stretch>
            <a:fillRect/>
          </a:stretch>
        </p:blipFill>
        <p:spPr bwMode="auto">
          <a:xfrm>
            <a:off x="467544" y="1385973"/>
            <a:ext cx="3909079" cy="5472027"/>
          </a:xfrm>
          <a:prstGeom prst="rect">
            <a:avLst/>
          </a:prstGeom>
          <a:noFill/>
        </p:spPr>
      </p:pic>
      <p:pic>
        <p:nvPicPr>
          <p:cNvPr id="5" name="Picture 5" descr="http://tripodis.gr/images/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3768" y="0"/>
            <a:ext cx="2232248" cy="1268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http://tripodis.gr/images/1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8266" y="0"/>
            <a:ext cx="2195734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7" descr="http://tripodis.gr/images/8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6016" y="0"/>
            <a:ext cx="2232249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://tripodis.gr/images/1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483768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395536" y="1366609"/>
            <a:ext cx="8460432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2000" dirty="0" smtClean="0">
                <a:solidFill>
                  <a:srgbClr val="800000"/>
                </a:solidFill>
                <a:latin typeface="Calibri" pitchFamily="34" charset="0"/>
              </a:rPr>
              <a:t>Οργανωτική Επιτροπή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Πέτρος Γαλακτόπουλος,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Πρόεδρος Δ.Σ. Ολυμπιακού Αθλητικού Κέντρου Αθηνών</a:t>
            </a:r>
            <a:endParaRPr kumimoji="0" lang="el-GR" sz="16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Επαμεινώντας </a:t>
            </a:r>
            <a:r>
              <a:rPr kumimoji="0" lang="el-GR" sz="16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Γεροθόδωρος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Εκπαιδευτικός, Διεθνής διαιτητής βόλεϊ</a:t>
            </a:r>
            <a:endParaRPr kumimoji="0" lang="el-GR" sz="16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Στυλιανή Δημητριάδου,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Εκπαιδευτικός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Φ.Α.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l-GR" sz="16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Αναστάσιος </a:t>
            </a:r>
            <a:r>
              <a:rPr kumimoji="0" lang="el-GR" sz="16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Δικαστόπουλος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,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Εκπαιδευτικός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Φ.Α.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l-GR" sz="16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Έκτορας </a:t>
            </a:r>
            <a:r>
              <a:rPr kumimoji="0" lang="el-GR" sz="16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Εμμανουηλίδης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,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Εκπαιδευτικός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Φ.Α.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l-GR" sz="16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Νικόλαος </a:t>
            </a:r>
            <a:r>
              <a:rPr kumimoji="0" lang="el-GR" sz="16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Ζαλμάς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Εκπαιδευτικός Φ.Α., Ομοσπονδιακός προπονητής</a:t>
            </a:r>
            <a:endParaRPr kumimoji="0" lang="el-GR" sz="16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Γεώργιος </a:t>
            </a:r>
            <a:r>
              <a:rPr kumimoji="0" lang="el-GR" sz="16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Κάπτσης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Γενικός Συντονιστής Διευθυντής Ολυμπιακού Αθλητικού Κέντρου Αθηνών</a:t>
            </a:r>
            <a:endParaRPr kumimoji="0" lang="el-GR" sz="16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Λεωνίδας </a:t>
            </a:r>
            <a:r>
              <a:rPr kumimoji="0" lang="el-GR" sz="1600" b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Καραΐσκος</a:t>
            </a:r>
            <a:r>
              <a:rPr kumimoji="0" lang="el-GR" sz="1600" b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Εκπαιδευτικός Φ.Α., Τεχνικός Σύμβουλος Ε.Ο.ΠΕ.</a:t>
            </a:r>
            <a:endParaRPr kumimoji="0" lang="el-GR" sz="16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Βασίλειος </a:t>
            </a:r>
            <a:r>
              <a:rPr kumimoji="0" lang="el-GR" sz="16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Μηνούδης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, 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Εκπαιδευτικός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Φ.Α.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, Διευθυντής ΠΑ.Σ.Α.Π.</a:t>
            </a:r>
            <a:endParaRPr kumimoji="0" lang="el-GR" sz="1600" b="0" i="1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Παρασκευή </a:t>
            </a:r>
            <a:r>
              <a:rPr kumimoji="0" lang="el-GR" sz="16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Μιχαηλίδου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Υπεύθυνη Ομάδας Φ.Α. Β΄ Αθήνας </a:t>
            </a:r>
            <a:endParaRPr kumimoji="0" lang="el-GR" sz="16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Ντενίζ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l-GR" sz="16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Παναγοπούλου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Εκπαιδευτικός Φ.Α.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Συντονίστρια Προγραμμάτων Παναθηναϊκού Σταδίου</a:t>
            </a:r>
            <a:endParaRPr kumimoji="0" lang="el-GR" sz="16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1600" dirty="0" smtClean="0">
                <a:latin typeface="Calibri" pitchFamily="34" charset="0"/>
              </a:rPr>
              <a:t>Παναγιώτης Σιδέρης</a:t>
            </a:r>
            <a:r>
              <a:rPr lang="en-US" sz="1600" dirty="0" smtClean="0">
                <a:latin typeface="Calibri" pitchFamily="34" charset="0"/>
              </a:rPr>
              <a:t>, </a:t>
            </a:r>
            <a:r>
              <a:rPr lang="el-GR" sz="1600" i="1" dirty="0" smtClean="0">
                <a:latin typeface="Calibri" pitchFamily="34" charset="0"/>
              </a:rPr>
              <a:t>Γενικός Γραμματέας</a:t>
            </a:r>
            <a:r>
              <a:rPr lang="en-US" sz="1600" i="1" dirty="0" smtClean="0">
                <a:latin typeface="Calibri" pitchFamily="34" charset="0"/>
              </a:rPr>
              <a:t> </a:t>
            </a:r>
            <a:r>
              <a:rPr lang="el-GR" sz="1600" i="1" dirty="0" smtClean="0">
                <a:latin typeface="Calibri" pitchFamily="34" charset="0"/>
              </a:rPr>
              <a:t>Ε.Ο.ΠΕ.</a:t>
            </a:r>
            <a:endParaRPr lang="en-US" sz="1600" i="1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Νικόλαος Σταυρόπουλος</a:t>
            </a: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,</a:t>
            </a:r>
            <a:r>
              <a:rPr lang="el-GR" sz="1600" i="1" dirty="0" smtClean="0">
                <a:latin typeface="Calibri" pitchFamily="34" charset="0"/>
                <a:ea typeface="Times New Roman" pitchFamily="18" charset="0"/>
                <a:cs typeface="Arial" pitchFamily="34" charset="0"/>
              </a:rPr>
              <a:t> Εκπαιδευτικός </a:t>
            </a:r>
            <a:r>
              <a:rPr lang="el-GR" sz="1600" i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Φ.Α.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en-US" sz="16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Το ΔΣ της Π.ΕΝ.Ε.Λ.Φ.Α.</a:t>
            </a:r>
            <a:r>
              <a:rPr lang="el-GR" sz="1600" i="1" dirty="0" smtClean="0"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l-GR" sz="16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nikos\Desktop\ΠΕΤΟΣΦΑΙΡΙΣΗ\volley.jpg"/>
          <p:cNvPicPr>
            <a:picLocks noChangeAspect="1" noChangeArrowheads="1"/>
          </p:cNvPicPr>
          <p:nvPr/>
        </p:nvPicPr>
        <p:blipFill>
          <a:blip r:embed="rId2" cstate="print">
            <a:lum bright="50000"/>
          </a:blip>
          <a:srcRect/>
          <a:stretch>
            <a:fillRect/>
          </a:stretch>
        </p:blipFill>
        <p:spPr bwMode="auto">
          <a:xfrm>
            <a:off x="467544" y="1385973"/>
            <a:ext cx="3909079" cy="5472027"/>
          </a:xfrm>
          <a:prstGeom prst="rect">
            <a:avLst/>
          </a:prstGeom>
          <a:noFill/>
        </p:spPr>
      </p:pic>
      <p:pic>
        <p:nvPicPr>
          <p:cNvPr id="3" name="Picture 5" descr="http://tripodis.gr/images/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3768" y="0"/>
            <a:ext cx="2232248" cy="1268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http://tripodis.gr/images/1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8266" y="0"/>
            <a:ext cx="2195734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7" descr="http://tripodis.gr/images/8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6016" y="0"/>
            <a:ext cx="2232249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://tripodis.gr/images/1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483768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- Ορθογώνιο"/>
          <p:cNvSpPr/>
          <p:nvPr/>
        </p:nvSpPr>
        <p:spPr>
          <a:xfrm>
            <a:off x="395536" y="5805264"/>
            <a:ext cx="76683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>
                <a:solidFill>
                  <a:srgbClr val="800000"/>
                </a:solidFill>
                <a:latin typeface="Calibri" pitchFamily="34" charset="0"/>
              </a:rPr>
              <a:t>Συντονιστής Εκπαιδευτικού Προγράμματος </a:t>
            </a:r>
            <a:endParaRPr lang="en-US" sz="2000" dirty="0" smtClean="0">
              <a:solidFill>
                <a:srgbClr val="800000"/>
              </a:solidFill>
              <a:latin typeface="Calibri" pitchFamily="34" charset="0"/>
            </a:endParaRPr>
          </a:p>
          <a:p>
            <a:r>
              <a:rPr lang="el-GR" sz="1600" dirty="0" smtClean="0">
                <a:latin typeface="Calibri" pitchFamily="34" charset="0"/>
              </a:rPr>
              <a:t>Νικόλαος Τριπόδης,</a:t>
            </a:r>
            <a:r>
              <a:rPr lang="en-US" sz="1600" dirty="0" smtClean="0">
                <a:latin typeface="Calibri" pitchFamily="34" charset="0"/>
              </a:rPr>
              <a:t> </a:t>
            </a:r>
            <a:r>
              <a:rPr lang="el-GR" sz="1600" i="1" dirty="0" smtClean="0">
                <a:latin typeface="Calibri" pitchFamily="34" charset="0"/>
              </a:rPr>
              <a:t>Πρόεδρος της Π.ΕΝ.Ε.Λ.Φ.Α.</a:t>
            </a:r>
            <a:endParaRPr lang="en-US" sz="1600" i="1" dirty="0">
              <a:latin typeface="Calibri" pitchFamily="34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95536" y="1474331"/>
            <a:ext cx="8748464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Επιστημονική Επιτροπή 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sz="16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Ανδριανή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l-GR" sz="16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Βούξινου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Σχολική Σύμβουλος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l-GR" sz="1600" i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Φ.Α.</a:t>
            </a:r>
            <a:r>
              <a:rPr lang="en-US" sz="1600" i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Περιφέρειας Αττικής </a:t>
            </a:r>
            <a:endParaRPr kumimoji="0" lang="el-GR" sz="16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Σωτήρης </a:t>
            </a:r>
            <a:r>
              <a:rPr kumimoji="0" lang="el-GR" sz="16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Δρίκος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Εκπαιδευτικός Φ.Α., Ομοσπονδιακός Προπονητής</a:t>
            </a:r>
            <a:endParaRPr kumimoji="0" lang="el-GR" sz="16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Ιωάννης </a:t>
            </a:r>
            <a:r>
              <a:rPr kumimoji="0" lang="el-GR" sz="16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Ζαρώτης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Αθλητικός Ψυχολόγος</a:t>
            </a:r>
            <a:endParaRPr kumimoji="0" lang="el-GR" sz="16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Λεωνίδας </a:t>
            </a:r>
            <a:r>
              <a:rPr kumimoji="0" lang="el-GR" sz="1600" b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Καραΐσκος</a:t>
            </a:r>
            <a:r>
              <a:rPr kumimoji="0" lang="el-GR" sz="1600" b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Εκπαιδευτικός Φ.Α., Τεχνικός Σύμβουλος Ε.Ο.ΠΕ.</a:t>
            </a:r>
            <a:endParaRPr kumimoji="0" lang="el-GR" sz="16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Helvetica"/>
              </a:rPr>
              <a:t>Ελένη </a:t>
            </a:r>
            <a:r>
              <a:rPr kumimoji="0" lang="el-GR" sz="16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Helvetica"/>
              </a:rPr>
              <a:t>Καραμάνη</a:t>
            </a:r>
            <a:r>
              <a:rPr lang="en-US" sz="1600" dirty="0" smtClean="0">
                <a:latin typeface="Calibri" pitchFamily="34" charset="0"/>
                <a:ea typeface="Times New Roman" pitchFamily="18" charset="0"/>
                <a:cs typeface="Helvetica"/>
              </a:rPr>
              <a:t>-</a:t>
            </a:r>
            <a:r>
              <a:rPr kumimoji="0" lang="el-GR" sz="16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Helvetica"/>
              </a:rPr>
              <a:t>Σκαρπαθάκη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Helvetica"/>
              </a:rPr>
              <a:t>, </a:t>
            </a:r>
            <a:r>
              <a:rPr lang="el-GR" sz="1600" i="1" dirty="0" err="1" smtClean="0">
                <a:latin typeface="Calibri" pitchFamily="34" charset="0"/>
                <a:ea typeface="Times New Roman" pitchFamily="18" charset="0"/>
                <a:cs typeface="Helvetica"/>
              </a:rPr>
              <a:t>Χειροπρακτικός</a:t>
            </a:r>
            <a:r>
              <a:rPr lang="el-GR" sz="1600" i="1" dirty="0" smtClean="0">
                <a:latin typeface="Calibri" pitchFamily="34" charset="0"/>
                <a:ea typeface="Times New Roman" pitchFamily="18" charset="0"/>
                <a:cs typeface="Helvetica"/>
              </a:rPr>
              <a:t> -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Helvetica"/>
              </a:rPr>
              <a:t>Φυσικοθεραπεύτρια </a:t>
            </a:r>
            <a:endParaRPr kumimoji="0" lang="el-GR" sz="1600" b="0" i="1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Ηρακλής </a:t>
            </a:r>
            <a:r>
              <a:rPr kumimoji="0" lang="el-GR" sz="16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Κέλλης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Σχολικός Σύμβουλος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l-GR" sz="1600" i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Φ.Α.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Περιφέρειας Αττικής</a:t>
            </a:r>
            <a:endParaRPr kumimoji="0" lang="el-GR" sz="16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Κωνσταντίνος Κουγιουμτζής,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Σχολικός Σύμβουλος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l-GR" sz="1600" i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Φ.Α.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Περιφέρειας Αττικής</a:t>
            </a:r>
            <a:endParaRPr kumimoji="0" lang="el-GR" sz="16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Βασίλειος </a:t>
            </a:r>
            <a:r>
              <a:rPr kumimoji="0" lang="el-GR" sz="16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Μανασής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Εκπαιδευτικός Φ.Α., Εισηγητής 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Ι.Ε.Π.</a:t>
            </a:r>
            <a:endParaRPr kumimoji="0" lang="el-GR" sz="1600" b="0" i="1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Καρολίνα </a:t>
            </a:r>
            <a:r>
              <a:rPr kumimoji="0" lang="el-GR" sz="16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Μπαρζούκα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Επίκουρος Καθηγήτρια </a:t>
            </a:r>
            <a:r>
              <a:rPr lang="el-GR" sz="1600" i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Σ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ΕΦΑΑ Αθηνών, Προπονήτρια </a:t>
            </a:r>
            <a:r>
              <a:rPr kumimoji="0" lang="el-GR" sz="1600" b="0" i="1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Πετοσφαίρισης</a:t>
            </a:r>
            <a:endParaRPr kumimoji="0" lang="el-GR" sz="1600" b="0" i="1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Συμεών </a:t>
            </a:r>
            <a:r>
              <a:rPr kumimoji="0" lang="el-GR" sz="16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Μπασχαλής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Σχολικός Σύμβουλος </a:t>
            </a:r>
            <a:r>
              <a:rPr lang="el-GR" sz="1600" i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Φ.Α.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Περιφέρειας Αττικής </a:t>
            </a:r>
            <a:endParaRPr kumimoji="0" lang="el-GR" sz="16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Μαρία Παπαδοπούλου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Σχολική Σύμβουλος </a:t>
            </a:r>
            <a:r>
              <a:rPr lang="el-GR" sz="1600" i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Φ.Α.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Περιφέρειας Αττικής</a:t>
            </a:r>
            <a:endParaRPr kumimoji="0" lang="el-GR" sz="16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Κωνσταντίνος Ν. Σωτηρόπουλος,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Εκπαιδευτικός Φ.Α., Προπονητής </a:t>
            </a:r>
            <a:r>
              <a:rPr kumimoji="0" lang="el-GR" sz="1600" b="0" i="1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Πετοσφαίρισης</a:t>
            </a:r>
            <a:endParaRPr kumimoji="0" lang="el-GR" sz="1600" b="0" i="1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Νικόλαος Τριπόδης,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Σχολικός Σύμβουλος </a:t>
            </a:r>
            <a:r>
              <a:rPr lang="el-GR" sz="1600" i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Φ.Α.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Περιφέρειας Αττικής</a:t>
            </a:r>
            <a:endParaRPr kumimoji="0" lang="el-GR" sz="16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Γεώργιος </a:t>
            </a:r>
            <a:r>
              <a:rPr kumimoji="0" lang="el-GR" sz="16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Τυρογιάννης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Διευθυντής Παθολόγος Ομίλου Ιατρικού Αθηνών</a:t>
            </a:r>
            <a:endParaRPr kumimoji="0" lang="el-GR" sz="1600" b="0" i="1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Νικόλαος Θεοδώρου,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Εκπαιδευτικός Φ.Α. </a:t>
            </a:r>
            <a:endParaRPr kumimoji="0" lang="el-GR" sz="16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nikos\Desktop\ΠΕΤΟΣΦΑΙΡΙΣΗ\volley.jpg"/>
          <p:cNvPicPr>
            <a:picLocks noChangeAspect="1" noChangeArrowheads="1"/>
          </p:cNvPicPr>
          <p:nvPr/>
        </p:nvPicPr>
        <p:blipFill>
          <a:blip r:embed="rId2" cstate="print">
            <a:lum bright="50000"/>
          </a:blip>
          <a:srcRect/>
          <a:stretch>
            <a:fillRect/>
          </a:stretch>
        </p:blipFill>
        <p:spPr bwMode="auto">
          <a:xfrm>
            <a:off x="467544" y="1385973"/>
            <a:ext cx="3909079" cy="5472027"/>
          </a:xfrm>
          <a:prstGeom prst="rect">
            <a:avLst/>
          </a:prstGeom>
          <a:noFill/>
        </p:spPr>
      </p:pic>
      <p:pic>
        <p:nvPicPr>
          <p:cNvPr id="3" name="Picture 5" descr="http://tripodis.gr/images/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3768" y="0"/>
            <a:ext cx="2232248" cy="1268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http://tripodis.gr/images/1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8266" y="0"/>
            <a:ext cx="2195734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7" descr="http://tripodis.gr/images/8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6016" y="0"/>
            <a:ext cx="2232249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://tripodis.gr/images/1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483768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323528" y="1520499"/>
            <a:ext cx="8712968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Κυριακή </a:t>
            </a:r>
            <a:r>
              <a:rPr kumimoji="0" lang="en-US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0</a:t>
            </a:r>
            <a:r>
              <a:rPr kumimoji="0" lang="el-GR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5 Απριλίου 2015</a:t>
            </a:r>
            <a:endParaRPr kumimoji="0" lang="el-GR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08:30 - 08:45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Εγγραφές </a:t>
            </a:r>
            <a:b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08:45 - 09:00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Χαιρετισμοί </a:t>
            </a:r>
            <a:b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09:00 - 09:15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Παρουσίαση Προγράμματος,  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Comic Sans MS" pitchFamily="66" charset="0"/>
              </a:rPr>
              <a:t>Νικόλαος Τριπόδης </a:t>
            </a:r>
            <a:b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Comic Sans MS" pitchFamily="66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09:15 - 09:30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Στρατηγική Ομοσπονδίας, </a:t>
            </a:r>
            <a:r>
              <a:rPr lang="el-GR" sz="1400" dirty="0" smtClean="0">
                <a:latin typeface="Calibri" pitchFamily="34" charset="0"/>
              </a:rPr>
              <a:t>Αχιλλέας Μαυρομάτης</a:t>
            </a:r>
            <a:r>
              <a:rPr lang="en-US" sz="1400" dirty="0" smtClean="0">
                <a:latin typeface="Calibri" pitchFamily="34" charset="0"/>
              </a:rPr>
              <a:t> </a:t>
            </a:r>
            <a:r>
              <a:rPr lang="el-GR" sz="1400" dirty="0" smtClean="0">
                <a:latin typeface="Calibri" pitchFamily="34" charset="0"/>
              </a:rPr>
              <a:t>Πρόεδρος Ε.Ο.ΠΕ. - </a:t>
            </a:r>
            <a:r>
              <a:rPr lang="en-US" sz="1400" dirty="0" smtClean="0">
                <a:latin typeface="Calibri" pitchFamily="34" charset="0"/>
              </a:rPr>
              <a:t> </a:t>
            </a:r>
            <a:r>
              <a:rPr lang="el-GR" sz="1400" dirty="0" smtClean="0">
                <a:latin typeface="Calibri" pitchFamily="34" charset="0"/>
              </a:rPr>
              <a:t>Παναγιώτης Σιδέρης 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Comic Sans MS" pitchFamily="66" charset="0"/>
              </a:rPr>
              <a:t/>
            </a:r>
            <a:b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Comic Sans MS" pitchFamily="66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09:30 - 10:15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l-GR" sz="140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«Ο ρόλος του Ινστιτούτου Εκπαιδευτικής Πολιτικής»,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Βασίλειος </a:t>
            </a:r>
            <a:r>
              <a:rPr kumimoji="0" lang="el-GR" sz="140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Μανασής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140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10:15 - 10:30  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Συζήτηση</a:t>
            </a:r>
            <a:b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10:30 - 11:15  </a:t>
            </a:r>
            <a:r>
              <a:rPr kumimoji="0" lang="el-GR" sz="140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«Η επιτυχία των εκπαιδευτικών </a:t>
            </a:r>
            <a:r>
              <a:rPr lang="el-GR" sz="1400" i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π</a:t>
            </a:r>
            <a:r>
              <a:rPr kumimoji="0" lang="el-GR" sz="140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ρογραμμάτων στο Παναθηναϊκό Στάδιο»,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l-GR" sz="140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Ντενίζ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l-GR" sz="140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Παναγοπούλου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11:15 - 11:30  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Συζήτηση</a:t>
            </a:r>
            <a:b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11:30 - 12:00  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Διάλειμμα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12:00 - 1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5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00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l-GR" sz="140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«Το βόλεϊ κορυφαίο εκπαιδευτικό εργαλείο στην Πρωτοβάθμια Εκπαίδευση»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(βιωματικό),  </a:t>
            </a:r>
            <a:endParaRPr kumimoji="0" lang="en-US" sz="140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Comic Sans MS" pitchFamily="66" charset="0"/>
              </a:rPr>
              <a:t>Λεωνίδας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l-GR" sz="140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Comic Sans MS" pitchFamily="66" charset="0"/>
              </a:rPr>
              <a:t>Καραΐσκος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5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00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- 15: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15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Συζήτηση</a:t>
            </a:r>
            <a:b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15: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15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- 15: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45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Διάλειμμα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15: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45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- 16: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30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l-GR" sz="140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«Υγεία και ανοσοποιητικό σύστημα»,</a:t>
            </a:r>
            <a:r>
              <a:rPr kumimoji="0" lang="en-US" sz="1400" i="1" u="none" strike="noStrike" cap="none" normalizeH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Γεώργιος</a:t>
            </a:r>
            <a:r>
              <a:rPr kumimoji="0" lang="el-GR" sz="1400" i="0" u="none" strike="noStrike" cap="none" normalizeH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l-GR" sz="140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Τυρογιάννης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b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16: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30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- 16: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45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Συζήτηση</a:t>
            </a:r>
            <a:b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16: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45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- 17: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30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el-GR" sz="140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Ευ </a:t>
            </a:r>
            <a:r>
              <a:rPr kumimoji="0" lang="el-GR" sz="1400" i="1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αγωνίζεσθαι</a:t>
            </a:r>
            <a:r>
              <a:rPr kumimoji="0" lang="el-GR" sz="140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» , 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Νικόλαος Θεοδώρου </a:t>
            </a:r>
            <a:b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17: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30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- 17: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45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Συζήτηση</a:t>
            </a:r>
            <a:b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17: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45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- 18:30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l-GR" sz="1400" i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«Αξιοποιώντας δυνατότητες διαδικτύου για εκπαιδευτική και επαγγελματική χρήση»,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Σωτήριος </a:t>
            </a:r>
            <a:r>
              <a:rPr lang="el-GR" sz="14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Δρίκος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18:30 - 18:45  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Συζήτηση</a:t>
            </a:r>
            <a:endParaRPr kumimoji="0" lang="el-GR" sz="140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nikos\Desktop\ΠΕΤΟΣΦΑΙΡΙΣΗ\volley.jpg"/>
          <p:cNvPicPr>
            <a:picLocks noChangeAspect="1" noChangeArrowheads="1"/>
          </p:cNvPicPr>
          <p:nvPr/>
        </p:nvPicPr>
        <p:blipFill>
          <a:blip r:embed="rId2" cstate="print">
            <a:lum bright="50000"/>
          </a:blip>
          <a:srcRect/>
          <a:stretch>
            <a:fillRect/>
          </a:stretch>
        </p:blipFill>
        <p:spPr bwMode="auto">
          <a:xfrm>
            <a:off x="467544" y="1385973"/>
            <a:ext cx="3909079" cy="5472027"/>
          </a:xfrm>
          <a:prstGeom prst="rect">
            <a:avLst/>
          </a:prstGeom>
          <a:noFill/>
        </p:spPr>
      </p:pic>
      <p:pic>
        <p:nvPicPr>
          <p:cNvPr id="3" name="Picture 5" descr="http://tripodis.gr/images/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3768" y="0"/>
            <a:ext cx="2232248" cy="1268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http://tripodis.gr/images/1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8266" y="0"/>
            <a:ext cx="2195734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7" descr="http://tripodis.gr/images/8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6016" y="0"/>
            <a:ext cx="2232249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://tripodis.gr/images/1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483768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23528" y="1412776"/>
            <a:ext cx="8677472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Σάββατο  25 Απριλίου 2015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08:30 - 08:45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Εγγραφές </a:t>
            </a:r>
            <a:b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08:45 - 09:30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l-GR" sz="140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«Δημιουργία και οργάνωση σχολικής ομάδας Γυμνασίου», 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Νικόλαος </a:t>
            </a:r>
            <a:r>
              <a:rPr kumimoji="0" lang="el-GR" sz="140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Ζαλμάς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09:30 - 09:45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Συζήτηση   </a:t>
            </a:r>
            <a:b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09:45 -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30</a:t>
            </a:r>
            <a:r>
              <a:rPr lang="en-US" sz="1400" i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l-GR" sz="1400" i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«Η </a:t>
            </a:r>
            <a:r>
              <a:rPr lang="el-GR" sz="1400" i="1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Πετοσφαίριση</a:t>
            </a:r>
            <a:r>
              <a:rPr lang="el-GR" sz="1400" i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στην αναπτυξιακή ηλικία»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(βιωματικό)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,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Καρολίνα </a:t>
            </a:r>
            <a:r>
              <a:rPr lang="el-GR" sz="14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Μπαρζούκα</a:t>
            </a:r>
            <a:endParaRPr kumimoji="0" lang="en-US" sz="140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11:30 - 12:00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l-GR" sz="1400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Διάλειμμα</a:t>
            </a:r>
            <a:endParaRPr lang="en-US" sz="1400" dirty="0" smtClean="0">
              <a:solidFill>
                <a:srgbClr val="80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12:00 - 14:00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l-GR" sz="1400" i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«Η </a:t>
            </a:r>
            <a:r>
              <a:rPr lang="el-GR" sz="1400" i="1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Πετοσφαίριση</a:t>
            </a:r>
            <a:r>
              <a:rPr lang="el-GR" sz="1400" i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στην αναπτυξιακή ηλικία»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(βιωματικό)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,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Καρολίνα </a:t>
            </a:r>
            <a:r>
              <a:rPr lang="el-GR" sz="14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Μπαρζούκα</a:t>
            </a:r>
            <a:endParaRPr lang="en-US" sz="14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00</a:t>
            </a: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- 1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15  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Συζήτηση</a:t>
            </a:r>
            <a:endParaRPr lang="en-US" sz="1400" b="1" dirty="0" smtClean="0">
              <a:solidFill>
                <a:srgbClr val="80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15</a:t>
            </a: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- 1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5</a:t>
            </a: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00  </a:t>
            </a:r>
            <a:r>
              <a:rPr lang="el-GR" sz="1400" i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«Προπονητής: Συναισθηματική νοημοσύνη, αυτοκυριαρχία και προσωπική εξέλιξη», </a:t>
            </a:r>
            <a:endParaRPr lang="en-US" sz="1400" i="1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Νικόλαος Σταυρόπουλος</a:t>
            </a:r>
            <a:endParaRPr lang="en-US" sz="14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5</a:t>
            </a: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00</a:t>
            </a: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- 1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5</a:t>
            </a: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15  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Συζήτηση</a:t>
            </a:r>
            <a:endParaRPr lang="en-US" sz="1400" b="1" dirty="0" smtClean="0">
              <a:solidFill>
                <a:srgbClr val="80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15: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15</a:t>
            </a: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- 15: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45</a:t>
            </a: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l-GR" sz="1400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Διάλειμμα 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5</a:t>
            </a: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5 - 1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6</a:t>
            </a: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0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l-GR" sz="1400" i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«Συμμετοχή σε σχολικούς </a:t>
            </a:r>
            <a:r>
              <a:rPr lang="en-US" sz="1400" i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 </a:t>
            </a:r>
            <a:r>
              <a:rPr lang="el-GR" sz="1400" i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αγώνες»,</a:t>
            </a:r>
            <a:r>
              <a:rPr lang="en-US" sz="1400" i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l-GR" sz="1400" i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«Σύγχρονες τάσεις του βόλεϊ σε τεχνικό και τακτικό επίπεδο»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, Σωτήριος </a:t>
            </a:r>
            <a:r>
              <a:rPr lang="el-GR" sz="14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Δρίκος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en-US" sz="1400" b="1" dirty="0" smtClean="0">
              <a:solidFill>
                <a:srgbClr val="80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6</a:t>
            </a: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0 - 1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6</a:t>
            </a: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5  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Συζήτηση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16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5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- 1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9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15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l-GR" sz="1400" b="1" i="0" u="none" strike="noStrike" cap="none" normalizeH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l-GR" sz="1400" i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«Δημιουργία σχολικής ομάδας», «</a:t>
            </a:r>
            <a:r>
              <a:rPr kumimoji="0" lang="el-GR" sz="140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Τακτική </a:t>
            </a:r>
            <a:r>
              <a:rPr kumimoji="0" lang="el-GR" sz="1400" i="1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πετοσφαίρισης</a:t>
            </a:r>
            <a:r>
              <a:rPr kumimoji="0" lang="el-GR" sz="140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στις τάξεις του λυκείου»</a:t>
            </a:r>
            <a:r>
              <a:rPr lang="en-US" sz="1400" i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(βιωματικό)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,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Σωτήριος </a:t>
            </a:r>
            <a:r>
              <a:rPr kumimoji="0" lang="el-GR" sz="140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Δρίκος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9</a:t>
            </a: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15</a:t>
            </a: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- 1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9</a:t>
            </a: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45</a:t>
            </a: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Συζήτηση</a:t>
            </a:r>
            <a:endParaRPr kumimoji="0" lang="el-GR" sz="180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nikos\Desktop\ΠΕΤΟΣΦΑΙΡΙΣΗ\volley.jpg"/>
          <p:cNvPicPr>
            <a:picLocks noChangeAspect="1" noChangeArrowheads="1"/>
          </p:cNvPicPr>
          <p:nvPr/>
        </p:nvPicPr>
        <p:blipFill>
          <a:blip r:embed="rId2" cstate="print">
            <a:lum bright="50000"/>
          </a:blip>
          <a:srcRect/>
          <a:stretch>
            <a:fillRect/>
          </a:stretch>
        </p:blipFill>
        <p:spPr bwMode="auto">
          <a:xfrm>
            <a:off x="467544" y="1385973"/>
            <a:ext cx="3909079" cy="5472027"/>
          </a:xfrm>
          <a:prstGeom prst="rect">
            <a:avLst/>
          </a:prstGeom>
          <a:noFill/>
        </p:spPr>
      </p:pic>
      <p:pic>
        <p:nvPicPr>
          <p:cNvPr id="3" name="Picture 5" descr="http://tripodis.gr/images/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3768" y="0"/>
            <a:ext cx="2232248" cy="1268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http://tripodis.gr/images/1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8266" y="0"/>
            <a:ext cx="2195734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7" descr="http://tripodis.gr/images/8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6016" y="0"/>
            <a:ext cx="2232249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://tripodis.gr/images/1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483768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23528" y="1412776"/>
            <a:ext cx="8640960" cy="4678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Σάββατο  2 Μαΐου 2015</a:t>
            </a:r>
            <a:endParaRPr kumimoji="0" lang="el-GR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08:30 - 08:45  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Εγγραφές </a:t>
            </a:r>
            <a:b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08:45 - 09:30  </a:t>
            </a:r>
            <a:r>
              <a:rPr kumimoji="0" lang="el-GR" sz="14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«Η προετοιμασία του αθλητή για την μετά αθλητισμό εποχή και ο ρόλος των προπονητών», </a:t>
            </a:r>
            <a:endParaRPr kumimoji="0" lang="en-US" sz="1400" b="0" i="1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Βασίλειος </a:t>
            </a:r>
            <a:r>
              <a:rPr kumimoji="0" lang="el-GR" sz="14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Μηνούδης</a:t>
            </a:r>
            <a:r>
              <a:rPr kumimoji="0" lang="el-GR" sz="14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l-GR" sz="14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09:30 - 09:45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Συζήτηση</a:t>
            </a:r>
            <a:b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09:45 - 11:15  </a:t>
            </a:r>
            <a:r>
              <a:rPr kumimoji="0" lang="el-GR" sz="14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«Ψυχολογική προσέγγιση νεαρών αθλητών: η ικανοποίηση των αναγκών τους»,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Ιωάννης </a:t>
            </a:r>
            <a:r>
              <a:rPr kumimoji="0" lang="el-GR" sz="14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Ζαρώτης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b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11:15 - 11:30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Συζήτηση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l-GR" sz="1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11:30 - 12:00  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Διάλειμμα 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12:00 - 14:00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l-GR" sz="14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«Κανονισμοί βόλεϊ»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(θεωρία-</a:t>
            </a:r>
            <a:r>
              <a:rPr kumimoji="0" lang="el-GR" sz="14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βιωματικό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), Επαμεινώντας </a:t>
            </a:r>
            <a:r>
              <a:rPr kumimoji="0" lang="el-GR" sz="14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Γεροθόδωρος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b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14:00 - 14:15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Συζήτηση</a:t>
            </a:r>
            <a:b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14:15 - 15:00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l-GR" sz="14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«Πώς μπορείς να προλάβεις αθλητικές κακώσεις και πως αποδίδει το σώμα καλύτερα στις αθλητικές επιδόσεις»,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Ελένη </a:t>
            </a:r>
            <a:r>
              <a:rPr kumimoji="0" lang="el-GR" sz="14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Καραμάνη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el-GR" sz="14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Σκαρπαθάκη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15:00 - 15:15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Συζήτηση</a:t>
            </a:r>
            <a:b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15:15 - 15:45  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Διάλειμμα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15:45 - 16:30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l-GR" sz="14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«Η άσκηση στην Αναπτυξιακή ηλικία. Προτεραιότητες στο σχεδιασμό προγραμμάτων διδασκαλίας </a:t>
            </a:r>
            <a:endParaRPr kumimoji="0" lang="en-US" sz="1400" b="0" i="1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4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των δεξιοτήτων της </a:t>
            </a:r>
            <a:r>
              <a:rPr kumimoji="0" lang="el-GR" sz="1400" b="0" i="1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Πετοσφαίρισης</a:t>
            </a:r>
            <a:r>
              <a:rPr kumimoji="0" lang="el-GR" sz="14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»,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Κωνσταντίνος Σωτηρόπουλος </a:t>
            </a:r>
            <a:b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16:30 - 16:45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Συζήτηση</a:t>
            </a:r>
            <a:b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16:45 - 18: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45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l-GR" sz="14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«Η </a:t>
            </a:r>
            <a:r>
              <a:rPr kumimoji="0" lang="el-GR" sz="1400" b="0" i="1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Πετοσφαίριση</a:t>
            </a:r>
            <a:r>
              <a:rPr kumimoji="0" lang="el-GR" sz="14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στην αναπτυξιακή ηλικία»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(βιωματικό), Καρολίνα </a:t>
            </a:r>
            <a:r>
              <a:rPr kumimoji="0" lang="el-GR" sz="14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Μπαρζούκα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18: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45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- 1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9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00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Συζήτηση</a:t>
            </a:r>
            <a:b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9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00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- 1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9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:45  </a:t>
            </a:r>
            <a:r>
              <a:rPr kumimoji="0" lang="el-GR" sz="1400" b="0" i="1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Αναστοχασμός</a:t>
            </a:r>
            <a:r>
              <a:rPr kumimoji="0" lang="el-GR" sz="14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Σύνθεση, Συμπεράσματα και Αξιολόγηση του Προγράμματος, Νικόλαος Τριπόδης </a:t>
            </a:r>
            <a:endParaRPr kumimoji="0" lang="el-GR" sz="14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nikos\Desktop\ΠΕΤΟΣΦΑΙΡΙΣΗ\volley.jpg"/>
          <p:cNvPicPr>
            <a:picLocks noChangeAspect="1" noChangeArrowheads="1"/>
          </p:cNvPicPr>
          <p:nvPr/>
        </p:nvPicPr>
        <p:blipFill>
          <a:blip r:embed="rId2" cstate="print">
            <a:lum bright="50000"/>
          </a:blip>
          <a:srcRect/>
          <a:stretch>
            <a:fillRect/>
          </a:stretch>
        </p:blipFill>
        <p:spPr bwMode="auto">
          <a:xfrm>
            <a:off x="467544" y="1385973"/>
            <a:ext cx="3909079" cy="5472027"/>
          </a:xfrm>
          <a:prstGeom prst="rect">
            <a:avLst/>
          </a:prstGeom>
          <a:noFill/>
        </p:spPr>
      </p:pic>
      <p:pic>
        <p:nvPicPr>
          <p:cNvPr id="3" name="Picture 5" descr="http://tripodis.gr/images/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3768" y="0"/>
            <a:ext cx="2232248" cy="1268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http://tripodis.gr/images/1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8266" y="0"/>
            <a:ext cx="2195734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7" descr="http://tripodis.gr/images/8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6016" y="0"/>
            <a:ext cx="2232249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://tripodis.gr/images/1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483768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67544" y="2044297"/>
            <a:ext cx="770485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1600" kern="0" dirty="0" smtClean="0">
                <a:latin typeface="Calibri" pitchFamily="34" charset="0"/>
                <a:cs typeface="Times New Roman" pitchFamily="18"/>
              </a:rPr>
              <a:t>Θα χορηγηθεί βεβαίωση συμμετοχής στο τέλος του προγράμματος.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Η παρακολούθηση του συνόλου της επιμόρφωσης είναι υποχρεωτική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16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κ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αι</a:t>
            </a:r>
            <a:r>
              <a:rPr lang="el-GR" sz="16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αποτελεί προϋπόθεση</a:t>
            </a:r>
            <a:r>
              <a:rPr kumimoji="0" lang="el-GR" sz="1600" b="0" i="0" u="none" strike="noStrike" cap="none" normalizeH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για την απόκτηση της βεβαίωσης.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Σύμφωνα με το Ενιαίο Σύστημα Διαχείρισης Αξιολόγησης Παρακολούθησης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και Ελέγχου των ενεργειών επαγγελματικής κατάρτισης, επιτρέπεται η απουσία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των εκπαιδευόμενων σε ποσοστό 10% επί της συνολικής διάρκειας των ωρών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του προγράμματος.</a:t>
            </a:r>
            <a:r>
              <a:rPr kumimoji="0" lang="el-GR" sz="1600" b="0" i="0" u="none" strike="noStrike" cap="none" normalizeH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Το ποσοστό απουσιών για τους </a:t>
            </a:r>
            <a:r>
              <a:rPr lang="el-GR" sz="16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εκπαιδευόμενους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με αναπηρία ή </a:t>
            </a:r>
            <a:r>
              <a:rPr lang="el-GR" sz="16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με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αποδεδειγμένη νοσηλεία</a:t>
            </a:r>
            <a:r>
              <a:rPr kumimoji="0" lang="el-GR" sz="1600" b="0" i="0" u="none" strike="noStrike" cap="none" normalizeH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κατά τη διάρκεια της επιμόρφωσης, αυξάνεται στο 20%.</a:t>
            </a:r>
            <a:endParaRPr kumimoji="0" lang="el-GR" sz="16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5364088" y="4797152"/>
            <a:ext cx="27363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600" dirty="0" smtClean="0">
                <a:latin typeface="Calibri" pitchFamily="34" charset="0"/>
              </a:rPr>
              <a:t>Αχιλλέας Μαυρομάτης</a:t>
            </a:r>
            <a:endParaRPr lang="en-US" sz="1600" i="1" dirty="0" smtClean="0">
              <a:latin typeface="Calibri" pitchFamily="34" charset="0"/>
            </a:endParaRPr>
          </a:p>
          <a:p>
            <a:pPr algn="ctr"/>
            <a:endParaRPr lang="en-US" sz="1600" i="1" dirty="0" smtClean="0">
              <a:latin typeface="Calibri" pitchFamily="34" charset="0"/>
            </a:endParaRPr>
          </a:p>
          <a:p>
            <a:pPr algn="ctr"/>
            <a:r>
              <a:rPr lang="el-GR" sz="1600" i="1" dirty="0" smtClean="0">
                <a:latin typeface="Calibri" pitchFamily="34" charset="0"/>
              </a:rPr>
              <a:t>Πρόεδρος</a:t>
            </a:r>
            <a:r>
              <a:rPr lang="el-GR" sz="1600" i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Ε.Ο.ΠΕ.</a:t>
            </a:r>
            <a:endParaRPr lang="el-GR" sz="1600" i="1" dirty="0" smtClean="0">
              <a:latin typeface="Calibri" pitchFamily="34" charset="0"/>
            </a:endParaRPr>
          </a:p>
          <a:p>
            <a:pPr algn="ctr"/>
            <a:r>
              <a:rPr lang="el-GR" i="1" dirty="0" smtClean="0">
                <a:latin typeface="Calibri" pitchFamily="34" charset="0"/>
              </a:rPr>
              <a:t> </a:t>
            </a:r>
            <a:endParaRPr lang="el-GR" dirty="0" smtClean="0">
              <a:latin typeface="Calibri" pitchFamily="34" charset="0"/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467544" y="4797152"/>
            <a:ext cx="36724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600" dirty="0" smtClean="0">
                <a:latin typeface="Calibri" pitchFamily="34" charset="0"/>
              </a:rPr>
              <a:t>Νίκος Τριπόδης</a:t>
            </a:r>
          </a:p>
          <a:p>
            <a:pPr algn="ctr"/>
            <a:endParaRPr lang="el-GR" sz="1600" i="1" dirty="0" smtClean="0">
              <a:latin typeface="Calibri" pitchFamily="34" charset="0"/>
            </a:endParaRPr>
          </a:p>
          <a:p>
            <a:pPr algn="ctr"/>
            <a:r>
              <a:rPr lang="el-GR" sz="1600" i="1" dirty="0" smtClean="0">
                <a:latin typeface="Calibri" pitchFamily="34" charset="0"/>
              </a:rPr>
              <a:t>  Σχολικός Σύμβουλος</a:t>
            </a:r>
            <a:r>
              <a:rPr lang="en-US" sz="1600" i="1" dirty="0" smtClean="0">
                <a:latin typeface="Calibri" pitchFamily="34" charset="0"/>
              </a:rPr>
              <a:t> </a:t>
            </a:r>
            <a:r>
              <a:rPr lang="el-GR" sz="1600" i="1" dirty="0" smtClean="0">
                <a:latin typeface="Calibri" pitchFamily="34" charset="0"/>
              </a:rPr>
              <a:t>Φ.Α.</a:t>
            </a:r>
            <a:endParaRPr lang="el-GR" sz="1600" dirty="0" smtClean="0">
              <a:latin typeface="Calibri" pitchFamily="34" charset="0"/>
            </a:endParaRPr>
          </a:p>
          <a:p>
            <a:endParaRPr lang="el-GR" sz="1600" dirty="0">
              <a:solidFill>
                <a:srgbClr val="8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617</TotalTime>
  <Words>551</Words>
  <Application>Microsoft Office PowerPoint</Application>
  <PresentationFormat>Προβολή στην οθόνη (4:3)</PresentationFormat>
  <Paragraphs>111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nikos</dc:creator>
  <cp:lastModifiedBy>nikos</cp:lastModifiedBy>
  <cp:revision>90</cp:revision>
  <dcterms:created xsi:type="dcterms:W3CDTF">2015-01-14T16:38:04Z</dcterms:created>
  <dcterms:modified xsi:type="dcterms:W3CDTF">2015-03-18T16:06:15Z</dcterms:modified>
</cp:coreProperties>
</file>